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336" r:id="rId2"/>
    <p:sldId id="332" r:id="rId3"/>
    <p:sldId id="342" r:id="rId4"/>
    <p:sldId id="338" r:id="rId5"/>
    <p:sldId id="341" r:id="rId6"/>
    <p:sldId id="333" r:id="rId7"/>
    <p:sldId id="335" r:id="rId8"/>
    <p:sldId id="337" r:id="rId9"/>
    <p:sldId id="339" r:id="rId10"/>
    <p:sldId id="340" r:id="rId11"/>
    <p:sldId id="343" r:id="rId12"/>
  </p:sldIdLst>
  <p:sldSz cx="9144000" cy="6858000" type="screen4x3"/>
  <p:notesSz cx="6797675" cy="9928225"/>
  <p:embeddedFontLst>
    <p:embeddedFont>
      <p:font typeface="Perpetua" pitchFamily="18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Franklin Gothic Book" pitchFamily="34" charset="0"/>
      <p:regular r:id="rId24"/>
      <p: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AD"/>
    <a:srgbClr val="00FF00"/>
    <a:srgbClr val="00CC00"/>
    <a:srgbClr val="1976FF"/>
    <a:srgbClr val="CC0000"/>
    <a:srgbClr val="000000"/>
    <a:srgbClr val="CCE4FC"/>
    <a:srgbClr val="969696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8934" autoAdjust="0"/>
  </p:normalViewPr>
  <p:slideViewPr>
    <p:cSldViewPr snapToGrid="0">
      <p:cViewPr>
        <p:scale>
          <a:sx n="80" d="100"/>
          <a:sy n="80" d="100"/>
        </p:scale>
        <p:origin x="-954" y="-696"/>
      </p:cViewPr>
      <p:guideLst>
        <p:guide orient="horz" pos="4061"/>
        <p:guide orient="horz" pos="481"/>
        <p:guide orient="horz" pos="1026"/>
        <p:guide orient="horz" pos="799"/>
        <p:guide orient="horz" pos="649"/>
        <p:guide orient="horz" pos="235"/>
        <p:guide pos="204"/>
        <p:guide pos="5556"/>
        <p:guide pos="2880"/>
        <p:guide pos="330"/>
        <p:guide pos="47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 snapToGrid="0">
      <p:cViewPr>
        <p:scale>
          <a:sx n="100" d="100"/>
          <a:sy n="100" d="100"/>
        </p:scale>
        <p:origin x="-1650" y="-7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432175" y="8910638"/>
            <a:ext cx="29448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79" tIns="0" rIns="18979" bIns="0" anchor="b"/>
          <a:lstStyle>
            <a:lvl1pPr defTabSz="9096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454025" defTabSz="9096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defTabSz="9096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60488" defTabSz="9096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11338" defTabSz="9096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685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257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829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401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705B2E8B-0B7C-4409-AD53-2D3E8F2A5808}" type="slidenum">
              <a:rPr lang="en-US" altLang="de-DE" sz="1000" smtClean="0"/>
              <a:pPr algn="r">
                <a:defRPr/>
              </a:pPr>
              <a:t>‹#›</a:t>
            </a:fld>
            <a:endParaRPr lang="en-US" altLang="de-DE" sz="1000" smtClean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47675" y="523875"/>
            <a:ext cx="29511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79" tIns="0" rIns="18979" bIns="0"/>
          <a:lstStyle>
            <a:lvl1pPr defTabSz="9096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454025" defTabSz="9096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09638" defTabSz="90963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60488" defTabSz="90963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11338" defTabSz="90963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685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257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829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40138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b="1" smtClean="0">
                <a:cs typeface="Arial" charset="0"/>
              </a:rPr>
              <a:t>[Legal Entity] </a:t>
            </a:r>
            <a:r>
              <a:rPr lang="de-DE" altLang="de-DE" sz="1000" b="1" smtClean="0">
                <a:cs typeface="Arial" charset="0"/>
                <a:sym typeface="Symbol" pitchFamily="18" charset="2"/>
              </a:rPr>
              <a:t> [Presentation Topic]</a:t>
            </a:r>
          </a:p>
        </p:txBody>
      </p:sp>
    </p:spTree>
    <p:extLst>
      <p:ext uri="{BB962C8B-B14F-4D97-AF65-F5344CB8AC3E}">
        <p14:creationId xmlns:p14="http://schemas.microsoft.com/office/powerpoint/2010/main" val="156179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90575"/>
            <a:ext cx="5295900" cy="39703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0" name="Rectangle 22"/>
          <p:cNvSpPr>
            <a:spLocks noGrp="1" noChangeArrowheads="1"/>
          </p:cNvSpPr>
          <p:nvPr>
            <p:ph type="dt" idx="1"/>
          </p:nvPr>
        </p:nvSpPr>
        <p:spPr bwMode="auto">
          <a:xfrm>
            <a:off x="3432175" y="215900"/>
            <a:ext cx="3113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9" tIns="0" rIns="18979" bIns="0" numCol="1" anchor="t" anchorCtr="0" compatLnSpc="1">
            <a:prstTxWarp prst="textNoShape">
              <a:avLst/>
            </a:prstTxWarp>
          </a:bodyPr>
          <a:lstStyle>
            <a:lvl1pPr algn="r" defTabSz="720725">
              <a:defRPr sz="1000" i="1"/>
            </a:lvl1pPr>
          </a:lstStyle>
          <a:p>
            <a:pPr>
              <a:defRPr/>
            </a:pPr>
            <a:fld id="{C3023190-724D-460B-9D46-C9460FF5FC81}" type="datetime4">
              <a:rPr lang="de-DE" altLang="de-DE"/>
              <a:pPr>
                <a:defRPr/>
              </a:pPr>
              <a:t>22. November 2017</a:t>
            </a:fld>
            <a:endParaRPr lang="en-US" altLang="de-DE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32175" y="9356725"/>
            <a:ext cx="3113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79" tIns="0" rIns="18979" bIns="0" numCol="1" anchor="b" anchorCtr="0" compatLnSpc="1">
            <a:prstTxWarp prst="textNoShape">
              <a:avLst/>
            </a:prstTxWarp>
          </a:bodyPr>
          <a:lstStyle>
            <a:lvl1pPr algn="r" defTabSz="720725">
              <a:defRPr sz="1000"/>
            </a:lvl1pPr>
          </a:lstStyle>
          <a:p>
            <a:pPr>
              <a:defRPr/>
            </a:pPr>
            <a:fld id="{744C2D65-8576-4B63-8D27-5D1E036622F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976813"/>
            <a:ext cx="5470525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2708" rIns="88578" bIns="42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Klicken Sie, um die Formate des Vorlagentextes zu bearbeiten</a:t>
            </a:r>
          </a:p>
          <a:p>
            <a:pPr lvl="1"/>
            <a:r>
              <a:rPr lang="en-US" altLang="de-DE" noProof="0" smtClean="0"/>
              <a:t>Zweite Ebene</a:t>
            </a:r>
          </a:p>
          <a:p>
            <a:pPr lvl="2"/>
            <a:r>
              <a:rPr lang="en-US" altLang="de-DE" noProof="0" smtClean="0"/>
              <a:t>Dritte Ebene</a:t>
            </a:r>
          </a:p>
          <a:p>
            <a:pPr lvl="3"/>
            <a:r>
              <a:rPr lang="en-US" altLang="de-DE" noProof="0" smtClean="0"/>
              <a:t>Vierte Ebene</a:t>
            </a:r>
          </a:p>
          <a:p>
            <a:pPr lvl="4"/>
            <a:r>
              <a:rPr lang="en-US" alt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296866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2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3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4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5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6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34BAB-B36A-475A-9CB7-1A3A93099CE3}" type="datetime4">
              <a:rPr lang="de-DE" altLang="en-US" sz="1000" smtClean="0"/>
              <a:pPr/>
              <a:t>22. November 2017</a:t>
            </a:fld>
            <a:endParaRPr lang="en-US" altLang="en-US" sz="1000" smtClean="0"/>
          </a:p>
        </p:txBody>
      </p:sp>
      <p:sp>
        <p:nvSpPr>
          <p:cNvPr id="20483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175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F1D08-6BBF-46DE-8F35-3278A432F8F3}" type="slidenum">
              <a:rPr lang="en-US" altLang="en-US" sz="1000" smtClean="0"/>
              <a:pPr/>
              <a:t>7</a:t>
            </a:fld>
            <a:endParaRPr lang="en-US" altLang="en-US" sz="1000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90575"/>
            <a:ext cx="5292725" cy="397033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65" y="4975605"/>
            <a:ext cx="5471479" cy="445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9" tIns="42688" rIns="88539" bIns="4268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763588"/>
            <a:ext cx="8496301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8789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4447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11/22/2017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244"/>
          <p:cNvSpPr txBox="1">
            <a:spLocks noChangeArrowheads="1"/>
          </p:cNvSpPr>
          <p:nvPr userDrawn="1"/>
        </p:nvSpPr>
        <p:spPr bwMode="auto">
          <a:xfrm>
            <a:off x="312738" y="6558062"/>
            <a:ext cx="216565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de-DE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[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topic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]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de-DE" sz="10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 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Chapter title</a:t>
            </a:r>
            <a:r>
              <a:rPr lang="en-US" altLang="de-DE" sz="10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</p:txBody>
      </p:sp>
      <p:sp>
        <p:nvSpPr>
          <p:cNvPr id="11" name="Line 258"/>
          <p:cNvSpPr>
            <a:spLocks noChangeShapeType="1"/>
          </p:cNvSpPr>
          <p:nvPr userDrawn="1"/>
        </p:nvSpPr>
        <p:spPr bwMode="auto">
          <a:xfrm>
            <a:off x="320675" y="584200"/>
            <a:ext cx="8499475" cy="0"/>
          </a:xfrm>
          <a:prstGeom prst="line">
            <a:avLst/>
          </a:prstGeom>
          <a:noFill/>
          <a:ln w="12700">
            <a:solidFill>
              <a:srgbClr val="0046A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2" name="Line 266"/>
          <p:cNvSpPr>
            <a:spLocks noChangeShapeType="1"/>
          </p:cNvSpPr>
          <p:nvPr userDrawn="1"/>
        </p:nvSpPr>
        <p:spPr bwMode="auto">
          <a:xfrm>
            <a:off x="323850" y="6454775"/>
            <a:ext cx="8496300" cy="0"/>
          </a:xfrm>
          <a:prstGeom prst="line">
            <a:avLst/>
          </a:prstGeom>
          <a:noFill/>
          <a:ln w="12700">
            <a:solidFill>
              <a:srgbClr val="0046A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de-DE"/>
          </a:p>
        </p:txBody>
      </p:sp>
      <p:sp>
        <p:nvSpPr>
          <p:cNvPr id="15" name="Text Box 272"/>
          <p:cNvSpPr txBox="1">
            <a:spLocks noChangeArrowheads="1"/>
          </p:cNvSpPr>
          <p:nvPr userDrawn="1"/>
        </p:nvSpPr>
        <p:spPr bwMode="auto">
          <a:xfrm>
            <a:off x="8634413" y="-220663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chemeClr val="bg1"/>
                </a:solidFill>
              </a:rPr>
              <a:t>11,80</a:t>
            </a:r>
          </a:p>
        </p:txBody>
      </p:sp>
      <p:sp>
        <p:nvSpPr>
          <p:cNvPr id="16" name="Text Box 278"/>
          <p:cNvSpPr txBox="1">
            <a:spLocks noChangeArrowheads="1"/>
          </p:cNvSpPr>
          <p:nvPr userDrawn="1"/>
        </p:nvSpPr>
        <p:spPr bwMode="auto">
          <a:xfrm>
            <a:off x="4427538" y="6927850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chemeClr val="bg1"/>
                </a:solidFill>
              </a:rPr>
              <a:t>0,00</a:t>
            </a:r>
          </a:p>
        </p:txBody>
      </p:sp>
      <p:sp>
        <p:nvSpPr>
          <p:cNvPr id="17" name="Text Box 279"/>
          <p:cNvSpPr txBox="1">
            <a:spLocks noChangeArrowheads="1"/>
          </p:cNvSpPr>
          <p:nvPr userDrawn="1"/>
        </p:nvSpPr>
        <p:spPr bwMode="auto">
          <a:xfrm>
            <a:off x="138113" y="6927850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chemeClr val="bg1"/>
                </a:solidFill>
              </a:rPr>
              <a:t>11,80</a:t>
            </a:r>
          </a:p>
        </p:txBody>
      </p:sp>
      <p:sp>
        <p:nvSpPr>
          <p:cNvPr id="18" name="Text Box 280"/>
          <p:cNvSpPr txBox="1">
            <a:spLocks noChangeArrowheads="1"/>
          </p:cNvSpPr>
          <p:nvPr userDrawn="1"/>
        </p:nvSpPr>
        <p:spPr bwMode="auto">
          <a:xfrm>
            <a:off x="-254369" y="68897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7,40</a:t>
            </a:r>
          </a:p>
        </p:txBody>
      </p:sp>
      <p:sp>
        <p:nvSpPr>
          <p:cNvPr id="19" name="Text Box 281"/>
          <p:cNvSpPr txBox="1">
            <a:spLocks noChangeArrowheads="1"/>
          </p:cNvSpPr>
          <p:nvPr userDrawn="1"/>
        </p:nvSpPr>
        <p:spPr bwMode="auto">
          <a:xfrm>
            <a:off x="8634413" y="6927850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chemeClr val="bg1"/>
                </a:solidFill>
              </a:rPr>
              <a:t>11,80</a:t>
            </a:r>
          </a:p>
        </p:txBody>
      </p:sp>
      <p:sp>
        <p:nvSpPr>
          <p:cNvPr id="20" name="Text Box 284"/>
          <p:cNvSpPr txBox="1">
            <a:spLocks noChangeArrowheads="1"/>
          </p:cNvSpPr>
          <p:nvPr userDrawn="1"/>
        </p:nvSpPr>
        <p:spPr bwMode="auto">
          <a:xfrm>
            <a:off x="138113" y="-220663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11,80</a:t>
            </a:r>
          </a:p>
        </p:txBody>
      </p:sp>
      <p:sp>
        <p:nvSpPr>
          <p:cNvPr id="21" name="Text Box 285"/>
          <p:cNvSpPr txBox="1">
            <a:spLocks noChangeArrowheads="1"/>
          </p:cNvSpPr>
          <p:nvPr userDrawn="1"/>
        </p:nvSpPr>
        <p:spPr bwMode="auto">
          <a:xfrm>
            <a:off x="4427538" y="-22066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chemeClr val="bg1"/>
                </a:solidFill>
              </a:rPr>
              <a:t>0,00</a:t>
            </a:r>
          </a:p>
        </p:txBody>
      </p:sp>
      <p:sp>
        <p:nvSpPr>
          <p:cNvPr id="24" name="Text Box 286"/>
          <p:cNvSpPr txBox="1">
            <a:spLocks noChangeArrowheads="1"/>
          </p:cNvSpPr>
          <p:nvPr userDrawn="1"/>
        </p:nvSpPr>
        <p:spPr bwMode="auto">
          <a:xfrm>
            <a:off x="-259864" y="6378575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8,38</a:t>
            </a:r>
          </a:p>
        </p:txBody>
      </p:sp>
      <p:sp>
        <p:nvSpPr>
          <p:cNvPr id="25" name="Text Box 291"/>
          <p:cNvSpPr txBox="1">
            <a:spLocks noChangeArrowheads="1"/>
          </p:cNvSpPr>
          <p:nvPr userDrawn="1"/>
        </p:nvSpPr>
        <p:spPr bwMode="auto">
          <a:xfrm>
            <a:off x="-254369" y="119221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6,00</a:t>
            </a:r>
          </a:p>
        </p:txBody>
      </p:sp>
      <p:pic>
        <p:nvPicPr>
          <p:cNvPr id="26" name="Picture 293" descr="TDK CI Mark_blue_RGB_highre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65100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04"/>
          <p:cNvSpPr txBox="1">
            <a:spLocks noChangeArrowheads="1"/>
          </p:cNvSpPr>
          <p:nvPr userDrawn="1"/>
        </p:nvSpPr>
        <p:spPr bwMode="auto">
          <a:xfrm>
            <a:off x="6724650" y="6499225"/>
            <a:ext cx="2098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800"/>
              </a:lnSpc>
              <a:defRPr/>
            </a:pP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[Legal Entity]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YYYY</a:t>
            </a:r>
          </a:p>
          <a:p>
            <a:pPr algn="r" eaLnBrk="1" hangingPunct="1">
              <a:lnSpc>
                <a:spcPts val="800"/>
              </a:lnSpc>
              <a:defRPr/>
            </a:pP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A TDK Group Company</a:t>
            </a:r>
          </a:p>
          <a:p>
            <a:pPr algn="r" eaLnBrk="1" hangingPunct="1">
              <a:lnSpc>
                <a:spcPts val="800"/>
              </a:lnSpc>
              <a:defRPr/>
            </a:pP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[Department]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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[MM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/YY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]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de-DE" sz="8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 </a:t>
            </a:r>
            <a:fld id="{CC0C4A1D-6455-4829-8626-A0F8587C9CE2}" type="slidenum">
              <a:rPr lang="en-US" altLang="de-DE" sz="800" noProof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>
                <a:lnSpc>
                  <a:spcPts val="800"/>
                </a:lnSpc>
                <a:defRPr/>
              </a:pPr>
              <a:t>‹#›</a:t>
            </a:fld>
            <a:endParaRPr lang="en-US" altLang="de-DE" sz="800" noProof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Box 309"/>
          <p:cNvSpPr txBox="1">
            <a:spLocks noChangeArrowheads="1"/>
          </p:cNvSpPr>
          <p:nvPr userDrawn="1"/>
        </p:nvSpPr>
        <p:spPr bwMode="auto">
          <a:xfrm>
            <a:off x="-254369" y="1554163"/>
            <a:ext cx="2444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5,00</a:t>
            </a:r>
          </a:p>
        </p:txBody>
      </p:sp>
      <p:sp>
        <p:nvSpPr>
          <p:cNvPr id="29" name="Textfeld 21"/>
          <p:cNvSpPr txBox="1"/>
          <p:nvPr userDrawn="1"/>
        </p:nvSpPr>
        <p:spPr>
          <a:xfrm>
            <a:off x="5852042" y="330200"/>
            <a:ext cx="15120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1" noProof="0" dirty="0" smtClean="0">
                <a:solidFill>
                  <a:srgbClr val="0046AD"/>
                </a:solidFill>
              </a:rPr>
              <a:t>Attracting Tomorrow</a:t>
            </a:r>
            <a:endParaRPr lang="en-US" sz="1200" b="1" noProof="0" dirty="0">
              <a:solidFill>
                <a:srgbClr val="0046A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72" r:id="rId12"/>
    <p:sldLayoutId id="2147483676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14400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547" y="1932338"/>
            <a:ext cx="5781801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40675" y="4465121"/>
            <a:ext cx="71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IOT (Internet Of Things) Solutions For OEE &amp; OPE for Phase - III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factoryoee.com/images/FactoryOE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785" y="178129"/>
            <a:ext cx="6412675" cy="819397"/>
          </a:xfrm>
          <a:prstGeom prst="rect">
            <a:avLst/>
          </a:prstGeom>
          <a:noFill/>
        </p:spPr>
      </p:pic>
      <p:pic>
        <p:nvPicPr>
          <p:cNvPr id="12295" name="Picture 7" descr="http://www.crossmuller.com.au/wp-content/uploads/OEE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706" y="948048"/>
            <a:ext cx="1591294" cy="999505"/>
          </a:xfrm>
          <a:prstGeom prst="rect">
            <a:avLst/>
          </a:prstGeom>
          <a:noFill/>
        </p:spPr>
      </p:pic>
      <p:pic>
        <p:nvPicPr>
          <p:cNvPr id="12297" name="Picture 9" descr="http://www.memex.ca/wp-content/uploads/oe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49477"/>
            <a:ext cx="1769423" cy="120436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092042"/>
            <a:ext cx="9144000" cy="765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095" y="5934670"/>
            <a:ext cx="834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ACHIEVING EFFICIENCY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08685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378" y="332509"/>
            <a:ext cx="469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 </a:t>
            </a:r>
            <a:r>
              <a:rPr lang="en-US" sz="2400" dirty="0" smtClean="0"/>
              <a:t>M&amp;M SCOPE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514" y="1448789"/>
            <a:ext cx="844335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Provide Internal Server or Standalone Server with Windows License O.S. ,MS-OFFICE, Oracle Server License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Server Min Hardware Spec. Requirement : </a:t>
            </a: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</a:rPr>
              <a:t>      CPU i3 and above, 8GB Ram, 500 GB HDD For 17 Machine Data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</a:rPr>
              <a:t>3.  Laying of Ethernet Cables From Machines to Server 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bg1"/>
                </a:solidFill>
              </a:rPr>
              <a:t>4. Provide Ethernet Switches</a:t>
            </a:r>
          </a:p>
          <a:p>
            <a:pPr marL="457200" indent="-457200"/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5. Supervise on activity &amp; taking up shutdown for individual machine for specific time period</a:t>
            </a:r>
          </a:p>
          <a:p>
            <a:pPr marL="457200" indent="-457200"/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6.  Approval &amp; Suggestions from M&amp;M IT Team for Successful implementation of Project. 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08685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378" y="332509"/>
            <a:ext cx="469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 </a:t>
            </a:r>
            <a:r>
              <a:rPr lang="en-US" sz="2400" dirty="0" smtClean="0"/>
              <a:t>ADVANTAGES OF OEE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515" y="1448789"/>
            <a:ext cx="6887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257" y="1102578"/>
            <a:ext cx="84908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1. Get the best performance from the machinery as we are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using Ethernet Data Connectivity Technology.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2. Ability to measure and decide Performance and maintenance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Parameter with same Infrastructure.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3. Facilitates the work of all people involved in the   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manufacturing process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4. Return on Investment (ROI)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5. OEE gives 100% Accurate measures &amp; values digitally than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pulse methods.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6. Scalable &amp; Modular System to Execute Complete Project in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Phases </a:t>
            </a:r>
          </a:p>
          <a:p>
            <a:endParaRPr lang="en-US" b="1" dirty="0" smtClean="0"/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96370"/>
            <a:ext cx="8518525" cy="317500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2400" kern="0" dirty="0" smtClean="0">
                <a:solidFill>
                  <a:schemeClr val="tx1"/>
                </a:solidFill>
              </a:rPr>
              <a:t>Index </a:t>
            </a:r>
            <a:r>
              <a:rPr lang="en-US" altLang="en-US" sz="2200" kern="0" dirty="0" smtClean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08685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98764" y="1591294"/>
            <a:ext cx="7291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System Architecture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2.  OEE Concept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3.  OEE- Reporting Dashboard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4.  Eastro Scope Of Work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5.  M&amp;M Scope Of Work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6.  Advantages Of OEE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96370"/>
            <a:ext cx="8518525" cy="317500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457200" indent="-457200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OEE Concept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08685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51263" y="1603170"/>
            <a:ext cx="78495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      OEE (Overall Equipment Effectiveness) is a universally accepted method for measuring the improvement potential of a </a:t>
            </a:r>
            <a:r>
              <a:rPr lang="en-US" sz="2400" dirty="0" err="1" smtClean="0">
                <a:solidFill>
                  <a:schemeClr val="bg1"/>
                </a:solidFill>
              </a:rPr>
              <a:t>production.Measuring</a:t>
            </a:r>
            <a:r>
              <a:rPr lang="en-US" sz="2400" dirty="0" smtClean="0">
                <a:solidFill>
                  <a:schemeClr val="bg1"/>
                </a:solidFill>
              </a:rPr>
              <a:t> makes it easier to improve, and improving productivity (by eliminating waste) is the core objective of Lean Manufacturing. OEE also provides a critical link between measurement and improvement. It directly ties to the losses, which provide a practical and actionable roadmap for improving manufacturing productivity.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96369"/>
            <a:ext cx="8518525" cy="670529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457200" indent="-457200"/>
            <a:r>
              <a:rPr lang="en-US" altLang="en-US" sz="2200" kern="0" dirty="0" smtClean="0">
                <a:solidFill>
                  <a:schemeClr val="tx1"/>
                </a:solidFill>
              </a:rPr>
              <a:t>2.a  System Architecture</a:t>
            </a:r>
          </a:p>
          <a:p>
            <a:pPr marL="457200" indent="-457200"/>
            <a:r>
              <a:rPr lang="en-US" altLang="en-US" sz="2200" kern="0" dirty="0" smtClean="0">
                <a:solidFill>
                  <a:schemeClr val="tx1"/>
                </a:solidFill>
              </a:rPr>
              <a:t>        Online OEE Monitoring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0"/>
            <a:ext cx="908685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223" y="1548488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2" y="1923294"/>
            <a:ext cx="1303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Assembly Machine - 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074379" y="2696901"/>
            <a:ext cx="1398728" cy="1209269"/>
            <a:chOff x="3162300" y="2200275"/>
            <a:chExt cx="1398728" cy="1219162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2200275"/>
              <a:ext cx="1398728" cy="12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92741" y="2450890"/>
              <a:ext cx="1097280" cy="589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Pro-face Gateway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 bwMode="auto">
          <a:xfrm>
            <a:off x="4314081" y="3079119"/>
            <a:ext cx="359229" cy="33829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135946" y="3047009"/>
            <a:ext cx="359229" cy="33829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7384930" y="3587530"/>
            <a:ext cx="353796" cy="33829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40266" y="3953499"/>
            <a:ext cx="2212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Third party 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2677890" y="2070491"/>
            <a:ext cx="365759" cy="2632135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" y="1923293"/>
            <a:ext cx="1361740" cy="8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455760" y="3102387"/>
            <a:ext cx="1334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Assembly Machine - 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" y="3102386"/>
            <a:ext cx="1361740" cy="8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463042" y="4487601"/>
            <a:ext cx="169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Assembly Machine - XVII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" y="4487600"/>
            <a:ext cx="1361740" cy="8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4"/>
          <p:cNvGrpSpPr/>
          <p:nvPr/>
        </p:nvGrpSpPr>
        <p:grpSpPr>
          <a:xfrm>
            <a:off x="4664765" y="2504661"/>
            <a:ext cx="1497495" cy="1417983"/>
            <a:chOff x="3162300" y="2200275"/>
            <a:chExt cx="1398728" cy="1219162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2200275"/>
              <a:ext cx="1398728" cy="12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3292741" y="2450891"/>
              <a:ext cx="1097280" cy="463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691268" y="2835965"/>
            <a:ext cx="1444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Pro-face Data Management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808" y="5685184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9026" y="5705061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344" y="5746195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computerent.co.uk/img/newimg/Workst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895" y="2275367"/>
            <a:ext cx="1686295" cy="112871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1239" y="4291974"/>
            <a:ext cx="1779619" cy="9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6557040" y="5364683"/>
            <a:ext cx="21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Reporting Dashboard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0811" y="1816924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Internal Server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96369"/>
            <a:ext cx="8518525" cy="670529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457200" indent="-457200"/>
            <a:r>
              <a:rPr lang="en-US" altLang="en-US" sz="2200" kern="0" dirty="0" smtClean="0">
                <a:solidFill>
                  <a:schemeClr val="tx1"/>
                </a:solidFill>
              </a:rPr>
              <a:t>2.b  System Architecture</a:t>
            </a:r>
          </a:p>
          <a:p>
            <a:pPr marL="457200" indent="-457200"/>
            <a:r>
              <a:rPr lang="en-US" altLang="en-US" sz="2200" kern="0" dirty="0" smtClean="0">
                <a:solidFill>
                  <a:schemeClr val="tx1"/>
                </a:solidFill>
              </a:rPr>
              <a:t>      Online OEE  General Architecture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0"/>
            <a:ext cx="9086850" cy="592597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productionprocess.com/wp-content/uploads/2016/03/visual-factory-tools-oee-managernewe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61" y="1419121"/>
            <a:ext cx="7979023" cy="4506666"/>
          </a:xfrm>
          <a:prstGeom prst="rect">
            <a:avLst/>
          </a:prstGeom>
          <a:noFill/>
        </p:spPr>
      </p:pic>
      <p:pic>
        <p:nvPicPr>
          <p:cNvPr id="21508" name="Picture 4" descr="http://www.pro-face.com/files/images/product/hmi/lt4000m/lineup/lt4000m_re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595" y="3370615"/>
            <a:ext cx="770701" cy="690974"/>
          </a:xfrm>
          <a:prstGeom prst="rect">
            <a:avLst/>
          </a:prstGeom>
          <a:noFill/>
        </p:spPr>
      </p:pic>
      <p:pic>
        <p:nvPicPr>
          <p:cNvPr id="34" name="Picture 4" descr="http://www.pro-face.com/files/images/product/hmi/lt4000m/lineup/lt4000m_re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903" y="3297384"/>
            <a:ext cx="832058" cy="745984"/>
          </a:xfrm>
          <a:prstGeom prst="rect">
            <a:avLst/>
          </a:prstGeom>
          <a:noFill/>
        </p:spPr>
      </p:pic>
      <p:pic>
        <p:nvPicPr>
          <p:cNvPr id="35" name="Picture 4" descr="http://www.pro-face.com/files/images/product/hmi/lt4000m/lineup/lt4000m_re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6816" y="3356761"/>
            <a:ext cx="770701" cy="690974"/>
          </a:xfrm>
          <a:prstGeom prst="rect">
            <a:avLst/>
          </a:prstGeom>
          <a:noFill/>
        </p:spPr>
      </p:pic>
      <p:sp>
        <p:nvSpPr>
          <p:cNvPr id="48" name="Oval 47"/>
          <p:cNvSpPr/>
          <p:nvPr/>
        </p:nvSpPr>
        <p:spPr bwMode="auto">
          <a:xfrm>
            <a:off x="771896" y="5391397"/>
            <a:ext cx="2565070" cy="36813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24395" y="5272644"/>
            <a:ext cx="760021" cy="4750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98764" y="5296395"/>
            <a:ext cx="3075709" cy="10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71896" y="5308270"/>
            <a:ext cx="2648198" cy="5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07522" y="5320145"/>
            <a:ext cx="2648197" cy="451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793174" y="5664530"/>
            <a:ext cx="593766" cy="201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  <a:tab pos="3314700" algn="l"/>
                <a:tab pos="3857625" algn="l"/>
                <a:tab pos="4572000" algn="l"/>
              </a:tabLst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96370"/>
            <a:ext cx="8518525" cy="317500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tx1"/>
                </a:solidFill>
              </a:rPr>
              <a:t>4.a Online OEE Monitoring- Sample Dashboard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223" y="1548488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Equipment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7808" y="5685184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2713" y="5758070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0"/>
            <a:ext cx="9086850" cy="59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259" y="1246909"/>
            <a:ext cx="8455231" cy="51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57495" y="184495"/>
            <a:ext cx="8518525" cy="317500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tx1"/>
                </a:solidFill>
              </a:rPr>
              <a:t>4.b Online OEE Monitoring- Reporting Dashboard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40266" y="3953499"/>
            <a:ext cx="2212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Third party 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808" y="5685184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32713" y="5758070"/>
            <a:ext cx="137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- III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 bwMode="auto">
          <a:xfrm>
            <a:off x="2977116" y="6273209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0"/>
            <a:ext cx="9144000" cy="59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09" y="1163782"/>
            <a:ext cx="8573985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3842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0"/>
            <a:ext cx="9144000" cy="59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38" y="1334860"/>
            <a:ext cx="8284400" cy="437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496" y="184495"/>
            <a:ext cx="6267056" cy="317500"/>
          </a:xfrm>
          <a:prstGeom prst="rect">
            <a:avLst/>
          </a:prstGeom>
        </p:spPr>
        <p:txBody>
          <a:bodyPr/>
          <a:lstStyle>
            <a:lvl1pPr algn="l" defTabSz="71755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2pPr>
            <a:lvl3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3pPr>
            <a:lvl4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4pPr>
            <a:lvl5pPr algn="l" defTabSz="7175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4572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9144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13716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1828800" algn="l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4.c Online OEE Monitoring- Sample Dashboard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021"/>
            <a:ext cx="9144000" cy="59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424" y="0"/>
            <a:ext cx="2418576" cy="7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378" y="332509"/>
            <a:ext cx="469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r>
              <a:rPr lang="en-US" sz="2400" b="1" dirty="0" smtClean="0"/>
              <a:t>. </a:t>
            </a:r>
            <a:r>
              <a:rPr lang="en-US" sz="2400" dirty="0" smtClean="0"/>
              <a:t>EASTRO CONTROL SCOPE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1262" y="1531916"/>
            <a:ext cx="68401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Provide Software required For Server Connectivity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VB Base Software for GUI – Dash Board 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 Related To OEE Reporting &amp; Logging of Data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Customize GUI 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Provide Training For M&amp;M Maintenance Team </a:t>
            </a:r>
          </a:p>
          <a:p>
            <a:pPr marL="342900" indent="-342900">
              <a:buAutoNum type="arabicPeriod"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1157</TotalTime>
  <Words>440</Words>
  <Application>Microsoft Office PowerPoint</Application>
  <PresentationFormat>On-screen Show (4:3)</PresentationFormat>
  <Paragraphs>111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Perpetua</vt:lpstr>
      <vt:lpstr>Wingdings 2</vt:lpstr>
      <vt:lpstr>Symbol</vt:lpstr>
      <vt:lpstr>Calibri</vt:lpstr>
      <vt:lpstr>Franklin Gothic Book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CC</dc:creator>
  <cp:lastModifiedBy>Admin</cp:lastModifiedBy>
  <cp:revision>3639</cp:revision>
  <cp:lastPrinted>2001-01-16T08:50:40Z</cp:lastPrinted>
  <dcterms:created xsi:type="dcterms:W3CDTF">1997-04-21T07:27:06Z</dcterms:created>
  <dcterms:modified xsi:type="dcterms:W3CDTF">2017-11-22T08:48:18Z</dcterms:modified>
</cp:coreProperties>
</file>